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68" r:id="rId2"/>
    <p:sldId id="503" r:id="rId3"/>
    <p:sldId id="499" r:id="rId4"/>
    <p:sldId id="504" r:id="rId5"/>
    <p:sldId id="502" r:id="rId6"/>
    <p:sldId id="508" r:id="rId7"/>
    <p:sldId id="509" r:id="rId8"/>
    <p:sldId id="511" r:id="rId9"/>
    <p:sldId id="512" r:id="rId10"/>
    <p:sldId id="513" r:id="rId11"/>
    <p:sldId id="505" r:id="rId12"/>
    <p:sldId id="264"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86369"/>
  </p:normalViewPr>
  <p:slideViewPr>
    <p:cSldViewPr snapToGrid="0">
      <p:cViewPr varScale="1">
        <p:scale>
          <a:sx n="73" d="100"/>
          <a:sy n="73" d="100"/>
        </p:scale>
        <p:origin x="528"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21/06/2024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21/06/2024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ithub.com/FGFERNAN/TaskMasterPro/blob/main/trim01/08_delimitacion/cronograma%20proyecto%20taskmaster.xlsx" TargetMode="Externa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de%20Uso%20Extendido.pdf" TargetMode="External"/><Relationship Id="rId3" Type="http://schemas.openxmlformats.org/officeDocument/2006/relationships/hyperlink" Target="https://github.com/FGFERNAN/TaskMasterPro/blob/main/trim01/01_componente_metodologico/Presentaci%C3%B3n%20del%20Proyecto.pptx" TargetMode="External"/><Relationship Id="rId7" Type="http://schemas.openxmlformats.org/officeDocument/2006/relationships/hyperlink" Target="https://github.com/FGFERNAN/TaskMasterPro/blob/main/trim01/05_casos_de_uso/TaskMaster_Pro.pdf" TargetMode="Externa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5" Type="http://schemas.openxmlformats.org/officeDocument/2006/relationships/hyperlink" Target="https://github.com/FGFERNAN/TaskMasterPro/blob/main/trim01/02_mapa_procesos/BPMN%20Proyecto%20(Gestion%20de%20proyectos%20y%20actividades).jpg" TargetMode="External"/><Relationship Id="rId10" Type="http://schemas.openxmlformats.org/officeDocument/2006/relationships/image" Target="../media/image6.png"/><Relationship Id="rId4" Type="http://schemas.openxmlformats.org/officeDocument/2006/relationships/hyperlink" Target="https://github.com/FGFERNAN/TaskMasterPro/blob/main/trim01/03_tecnicas_recoleccion/TaskMaster%20Pro-%20Tecnicas%20de%20Recoleccion%20de%20Informacion.pdf" TargetMode="External"/><Relationship Id="rId9" Type="http://schemas.openxmlformats.org/officeDocument/2006/relationships/hyperlink" Target="https://github.com/FGFERNAN/TaskMasterPro/blob/main/trim01/06_prototipo_aplicacion/TaskMaster%20pro.pdf"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FGFERNAN/TaskMasterPro/blob/main/trim01/03_tecnicas_recoleccion/TaskMaster%20Pro-%20Tecnicas%20de%20Recoleccion%20de%20Informacio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smtClean="0">
                <a:solidFill>
                  <a:schemeClr val="tx1">
                    <a:lumMod val="75000"/>
                    <a:lumOff val="25000"/>
                  </a:schemeClr>
                </a:solidFill>
                <a:latin typeface="Work Sans" pitchFamily="2" charset="77"/>
              </a:rPr>
              <a:t>TaskMaster</a:t>
            </a:r>
            <a:r>
              <a:rPr lang="es-ES" sz="3600" b="1" dirty="0" smtClean="0">
                <a:solidFill>
                  <a:schemeClr val="tx1">
                    <a:lumMod val="75000"/>
                    <a:lumOff val="25000"/>
                  </a:schemeClr>
                </a:solidFill>
                <a:latin typeface="Work Sans" pitchFamily="2" charset="77"/>
              </a:rPr>
              <a:t/>
            </a:r>
            <a:br>
              <a:rPr lang="es-ES" sz="3600" b="1" dirty="0" smtClean="0">
                <a:solidFill>
                  <a:schemeClr val="tx1">
                    <a:lumMod val="75000"/>
                    <a:lumOff val="25000"/>
                  </a:schemeClr>
                </a:solidFill>
                <a:latin typeface="Work Sans" pitchFamily="2" charset="77"/>
              </a:rPr>
            </a:br>
            <a:r>
              <a:rPr lang="es-ES" sz="4800" b="1" dirty="0" smtClean="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1264" y="2551837"/>
            <a:ext cx="4118313" cy="15649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spTree>
    <p:extLst>
      <p:ext uri="{BB962C8B-B14F-4D97-AF65-F5344CB8AC3E}">
        <p14:creationId xmlns:p14="http://schemas.microsoft.com/office/powerpoint/2010/main" val="30796166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pic>
        <p:nvPicPr>
          <p:cNvPr id="3" name="Imagen 2">
            <a:hlinkClick r:id="rId2"/>
          </p:cNvPr>
          <p:cNvPicPr>
            <a:picLocks noChangeAspect="1"/>
          </p:cNvPicPr>
          <p:nvPr/>
        </p:nvPicPr>
        <p:blipFill>
          <a:blip r:embed="rId3"/>
          <a:stretch>
            <a:fillRect/>
          </a:stretch>
        </p:blipFill>
        <p:spPr>
          <a:xfrm>
            <a:off x="1064389" y="2086943"/>
            <a:ext cx="10099479" cy="3580724"/>
          </a:xfrm>
          <a:prstGeom prst="rect">
            <a:avLst/>
          </a:prstGeom>
        </p:spPr>
      </p:pic>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838266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4"/>
              </a:rPr>
              <a:t>Levantamiento </a:t>
            </a:r>
            <a:r>
              <a:rPr lang="es-ES" sz="1400" dirty="0">
                <a:latin typeface="Work Sans Light" pitchFamily="2" charset="77"/>
                <a:hlinkClick r:id="rId4"/>
              </a:rPr>
              <a:t>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7"/>
              </a:rPr>
              <a:t>Diagrama Casos de Uso</a:t>
            </a:r>
            <a:endParaRPr lang="es-ES" sz="1400" dirty="0" smtClean="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8"/>
              </a:rPr>
              <a:t>Casos </a:t>
            </a:r>
            <a:r>
              <a:rPr lang="es-ES" sz="1400" dirty="0" smtClean="0">
                <a:latin typeface="Work Sans Light" pitchFamily="2" charset="77"/>
                <a:hlinkClick r:id="rId8"/>
              </a:rPr>
              <a:t>de Uso Extendido</a:t>
            </a:r>
            <a:endParaRPr lang="es-ES" sz="1400" dirty="0" smtClean="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a:t>
            </a:r>
            <a:r>
              <a:rPr lang="es-MX" sz="1400" dirty="0" smtClean="0">
                <a:latin typeface="Work Sans Light" pitchFamily="2" charset="77"/>
              </a:rPr>
              <a:t>– Servidor Local</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a:t>
            </a:r>
            <a:r>
              <a:rPr lang="es-MX" sz="1400" dirty="0" smtClean="0">
                <a:latin typeface="Work Sans Light" pitchFamily="2" charset="77"/>
              </a:rPr>
              <a:t>Pruebas</a:t>
            </a: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a:t>
            </a:r>
            <a:r>
              <a:rPr lang="es-MX" sz="1400" dirty="0" smtClean="0">
                <a:latin typeface="Work Sans Light" pitchFamily="2" charset="77"/>
              </a:rPr>
              <a:t>BBDD</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smtClean="0">
                  <a:solidFill>
                    <a:srgbClr val="38AA00"/>
                  </a:solidFill>
                  <a:latin typeface="Work Sans Light" pitchFamily="2" charset="77"/>
                </a:rPr>
                <a:t>Quinto </a:t>
              </a:r>
              <a:r>
                <a:rPr lang="es-CO" sz="1800" b="1" dirty="0">
                  <a:solidFill>
                    <a:srgbClr val="38AA00"/>
                  </a:solidFill>
                  <a:latin typeface="Work Sans Light" pitchFamily="2" charset="77"/>
                </a:rPr>
                <a:t>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a:t>
            </a:r>
            <a:r>
              <a:rPr lang="es-MX" sz="1400" smtClean="0">
                <a:latin typeface="Work Sans Light" pitchFamily="2" charset="77"/>
              </a:rPr>
              <a:t>– Servidor </a:t>
            </a:r>
            <a:r>
              <a:rPr lang="es-MX" sz="1400" dirty="0" smtClean="0">
                <a:latin typeface="Work Sans Light" pitchFamily="2" charset="77"/>
              </a:rPr>
              <a:t>Externo</a:t>
            </a:r>
            <a:endParaRPr lang="es-MX" sz="1400" dirty="0">
              <a:latin typeface="Work Sans Light" pitchFamily="2" charset="77"/>
            </a:endParaRPr>
          </a:p>
        </p:txBody>
      </p:sp>
      <p:pic>
        <p:nvPicPr>
          <p:cNvPr id="26" name="Imagen 2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TaskMaster Pro</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1077218"/>
          </a:xfrm>
          <a:prstGeom prst="rect">
            <a:avLst/>
          </a:prstGeom>
          <a:noFill/>
        </p:spPr>
        <p:txBody>
          <a:bodyPr wrap="square" rtlCol="0">
            <a:spAutoFit/>
          </a:bodyPr>
          <a:lstStyle/>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Garcia Salazar Johan Felipe</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Garzón Perea Andrés Julián</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1600" dirty="0" smtClean="0">
                <a:solidFill>
                  <a:schemeClr val="bg1"/>
                </a:solidFill>
                <a:effectLst>
                  <a:outerShdw blurRad="38100" dist="38100" dir="2700000" algn="tl">
                    <a:srgbClr val="000000">
                      <a:alpha val="43137"/>
                    </a:srgbClr>
                  </a:outerShdw>
                </a:effectLst>
                <a:latin typeface="Work Sans Light" pitchFamily="2" charset="77"/>
              </a:rPr>
            </a:br>
            <a:r>
              <a:rPr lang="es-ES" sz="1600" dirty="0" smtClean="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74332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489240"/>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1229844"/>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smtClean="0">
                <a:solidFill>
                  <a:schemeClr val="bg1"/>
                </a:solidFill>
                <a:latin typeface="Work Sans Medium" pitchFamily="2" charset="77"/>
              </a:rPr>
              <a:t>TaskMaster Pro</a:t>
            </a:r>
            <a:endParaRPr lang="es-CO" dirty="0">
              <a:solidFill>
                <a:schemeClr val="bg1"/>
              </a:solidFill>
              <a:latin typeface="Work Sans Medium" pitchFamily="2" charset="77"/>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784173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237" y="3108279"/>
            <a:ext cx="4132634" cy="15704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Imagen 7"/>
          <p:cNvPicPr>
            <a:picLocks noChangeAspect="1" noChangeArrowheads="1"/>
          </p:cNvPicPr>
          <p:nvPr/>
        </p:nvPicPr>
        <p:blipFill>
          <a:blip r:embed="rId4">
            <a:extLst>
              <a:ext uri="{28A0092B-C50C-407E-A947-70E740481C1C}">
                <a14:useLocalDpi xmlns:a14="http://schemas.microsoft.com/office/drawing/2010/main" val="0"/>
              </a:ext>
            </a:extLst>
          </a:blip>
          <a:srcRect l="88753" t="-3394" b="-2"/>
          <a:stretch>
            <a:fillRect/>
          </a:stretch>
        </p:blipFill>
        <p:spPr bwMode="auto">
          <a:xfrm>
            <a:off x="5006037" y="2967649"/>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420489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200921"/>
            <a:ext cx="11447293" cy="4247317"/>
          </a:xfrm>
          <a:prstGeom prst="rect">
            <a:avLst/>
          </a:prstGeom>
          <a:noFill/>
        </p:spPr>
        <p:txBody>
          <a:bodyPr wrap="square" rtlCol="0">
            <a:spAutoFit/>
          </a:bodyPr>
          <a:lstStyle/>
          <a:p>
            <a:r>
              <a:rPr lang="es-MX" dirty="0">
                <a:latin typeface="Work Sans Light" pitchFamily="2" charset="77"/>
              </a:rPr>
              <a:t>La empresa SENA es una organización educativa que ofrece formación gratuita con programas técnicos, tecnológicos y complementarios.</a:t>
            </a:r>
          </a:p>
          <a:p>
            <a:endParaRPr lang="es-MX" dirty="0">
              <a:latin typeface="Work Sans Light" pitchFamily="2" charset="77"/>
            </a:endParaRPr>
          </a:p>
          <a:p>
            <a:r>
              <a:rPr lang="es-MX" dirty="0">
                <a:latin typeface="Work Sans Light" pitchFamily="2" charset="77"/>
              </a:rPr>
              <a:t>A partir de las actividades de levantamiento de </a:t>
            </a:r>
            <a:r>
              <a:rPr lang="es-MX" dirty="0" smtClean="0">
                <a:latin typeface="Work Sans Light" pitchFamily="2" charset="77"/>
              </a:rPr>
              <a:t>información </a:t>
            </a:r>
            <a:r>
              <a:rPr lang="es-MX" dirty="0" smtClean="0">
                <a:latin typeface="Work Sans Light" pitchFamily="2" charset="77"/>
                <a:hlinkClick r:id="rId2"/>
              </a:rPr>
              <a:t>(entrevista, encuesta, análisis de competencia y observación) </a:t>
            </a:r>
            <a:r>
              <a:rPr lang="es-MX" dirty="0">
                <a:latin typeface="Work Sans Light" pitchFamily="2" charset="77"/>
              </a:rPr>
              <a:t>realizada en esta organización, se obtuvo como resultado la identificación de una problemática por la ineficiencia en la ejecución de proyectos formativos grupales, debido a que la forma de organizar, repartir, entregar y monitorear los avances de las actividades o entregables de este proyecto no es óptima y puede causar retraso en los resultados o el no cumplimiento de objetivos propuestos</a:t>
            </a:r>
            <a:r>
              <a:rPr lang="es-MX" dirty="0" smtClean="0">
                <a:latin typeface="Work Sans Light" pitchFamily="2" charset="77"/>
              </a:rPr>
              <a:t>.</a:t>
            </a:r>
            <a:br>
              <a:rPr lang="es-MX" dirty="0" smtClean="0">
                <a:latin typeface="Work Sans Light" pitchFamily="2" charset="77"/>
              </a:rPr>
            </a:br>
            <a:r>
              <a:rPr lang="es-MX" dirty="0" smtClean="0">
                <a:latin typeface="Work Sans Light" pitchFamily="2" charset="77"/>
              </a:rPr>
              <a:t/>
            </a:r>
            <a:br>
              <a:rPr lang="es-MX" dirty="0" smtClean="0">
                <a:latin typeface="Work Sans Light" pitchFamily="2" charset="77"/>
              </a:rPr>
            </a:br>
            <a:endParaRPr lang="es-MX" dirty="0">
              <a:latin typeface="Work Sans Light" pitchFamily="2" charset="77"/>
            </a:endParaRPr>
          </a:p>
          <a:p>
            <a:r>
              <a:rPr lang="es-MX" b="1" dirty="0" smtClean="0">
                <a:latin typeface="Work Sans Light" pitchFamily="2" charset="77"/>
              </a:rPr>
              <a:t>Pregunta Problema</a:t>
            </a:r>
            <a:br>
              <a:rPr lang="es-MX" b="1" dirty="0" smtClean="0">
                <a:latin typeface="Work Sans Light" pitchFamily="2" charset="77"/>
              </a:rPr>
            </a:br>
            <a:endParaRPr lang="es-MX" b="1" dirty="0">
              <a:latin typeface="Work Sans Light" pitchFamily="2" charset="77"/>
            </a:endParaRPr>
          </a:p>
          <a:p>
            <a:r>
              <a:rPr lang="es-MX" dirty="0">
                <a:latin typeface="Work Sans Light" pitchFamily="2" charset="77"/>
              </a:rPr>
              <a:t>En los aprendices del SENA, ¿Cómo afecta el uso de una herramienta especializada al desarrollo de un proyecto eficiente?</a:t>
            </a:r>
          </a:p>
          <a:p>
            <a:endParaRPr lang="es-MX" dirty="0">
              <a:latin typeface="Work Sans Light" pitchFamily="2" charset="77"/>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286827"/>
            <a:ext cx="5042916" cy="1477328"/>
          </a:xfrm>
          <a:prstGeom prst="rect">
            <a:avLst/>
          </a:prstGeom>
          <a:noFill/>
        </p:spPr>
        <p:txBody>
          <a:bodyPr wrap="square" rtlCol="0">
            <a:spAutoFit/>
          </a:bodyPr>
          <a:lstStyle/>
          <a:p>
            <a:r>
              <a:rPr lang="es-MX" dirty="0">
                <a:latin typeface="Work Sans Light" pitchFamily="2" charset="77"/>
              </a:rPr>
              <a:t>Desarrollar un sistema de información web de gestión de proyectos y actividades para el seguimiento, apoyo y desarrollo de proyectos formativos eficientes de los aprendices del SENA.</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3139321"/>
          </a:xfrm>
          <a:prstGeom prst="rect">
            <a:avLst/>
          </a:prstGeom>
          <a:noFill/>
        </p:spPr>
        <p:txBody>
          <a:bodyPr wrap="square" rtlCol="0">
            <a:spAutoFit/>
          </a:bodyPr>
          <a:lstStyle/>
          <a:p>
            <a:pPr marL="285750" indent="-285750">
              <a:buFont typeface="Arial" panose="020B0604020202020204" pitchFamily="34" charset="0"/>
              <a:buChar char="•"/>
            </a:pPr>
            <a:r>
              <a:rPr lang="es-MX" dirty="0" smtClean="0">
                <a:latin typeface="Work Sans Light" pitchFamily="2" charset="77"/>
              </a:rPr>
              <a:t>Gestionar </a:t>
            </a:r>
            <a:r>
              <a:rPr lang="es-MX" dirty="0">
                <a:latin typeface="Work Sans Light" pitchFamily="2" charset="77"/>
              </a:rPr>
              <a:t>usuarios y roles de la empresa SENA.</a:t>
            </a:r>
          </a:p>
          <a:p>
            <a:pPr marL="285750" indent="-285750">
              <a:buFont typeface="Arial" panose="020B0604020202020204" pitchFamily="34" charset="0"/>
              <a:buChar char="•"/>
            </a:pPr>
            <a:r>
              <a:rPr lang="es-MX" dirty="0" smtClean="0">
                <a:latin typeface="Work Sans Light" pitchFamily="2" charset="77"/>
              </a:rPr>
              <a:t>Implementar </a:t>
            </a:r>
            <a:r>
              <a:rPr lang="es-MX" dirty="0">
                <a:latin typeface="Work Sans Light" pitchFamily="2" charset="77"/>
              </a:rPr>
              <a:t>funcionalidades básicas de gestión de proyectos.</a:t>
            </a:r>
          </a:p>
          <a:p>
            <a:pPr marL="285750" indent="-285750">
              <a:buFont typeface="Arial" panose="020B0604020202020204" pitchFamily="34" charset="0"/>
              <a:buChar char="•"/>
            </a:pPr>
            <a:r>
              <a:rPr lang="es-MX" dirty="0" smtClean="0">
                <a:latin typeface="Work Sans Light" pitchFamily="2" charset="77"/>
              </a:rPr>
              <a:t>Optimizar </a:t>
            </a:r>
            <a:r>
              <a:rPr lang="es-MX" dirty="0">
                <a:latin typeface="Work Sans Light" pitchFamily="2" charset="77"/>
              </a:rPr>
              <a:t>la gestión de tareas de los proyectos de la empresa SENA.</a:t>
            </a:r>
          </a:p>
          <a:p>
            <a:pPr marL="285750" indent="-285750">
              <a:buFont typeface="Arial" panose="020B0604020202020204" pitchFamily="34" charset="0"/>
              <a:buChar char="•"/>
            </a:pPr>
            <a:r>
              <a:rPr lang="es-MX" dirty="0" smtClean="0">
                <a:latin typeface="Work Sans Light" pitchFamily="2" charset="77"/>
              </a:rPr>
              <a:t>Facilitar </a:t>
            </a:r>
            <a:r>
              <a:rPr lang="es-MX" dirty="0">
                <a:latin typeface="Work Sans Light" pitchFamily="2" charset="77"/>
              </a:rPr>
              <a:t>la comunicación y colaboración de la empresa SENA</a:t>
            </a:r>
            <a:r>
              <a:rPr lang="es-MX" dirty="0" smtClean="0">
                <a:latin typeface="Work Sans Light" pitchFamily="2" charset="77"/>
              </a:rPr>
              <a:t>.</a:t>
            </a:r>
          </a:p>
          <a:p>
            <a:pPr marL="285750" indent="-285750">
              <a:buFont typeface="Arial" panose="020B0604020202020204" pitchFamily="34" charset="0"/>
              <a:buChar char="•"/>
            </a:pPr>
            <a:r>
              <a:rPr lang="es-MX" dirty="0">
                <a:latin typeface="Work Sans Light" pitchFamily="2" charset="77"/>
              </a:rPr>
              <a:t>Gestionar la personalización </a:t>
            </a:r>
            <a:r>
              <a:rPr lang="es-MX" dirty="0" smtClean="0">
                <a:latin typeface="Work Sans Light" pitchFamily="2" charset="77"/>
              </a:rPr>
              <a:t>del sistema.</a:t>
            </a:r>
            <a:endParaRPr lang="es-MX" dirty="0">
              <a:latin typeface="Work Sans Light" pitchFamily="2" charset="77"/>
            </a:endParaRPr>
          </a:p>
          <a:p>
            <a:pPr marL="285750" indent="-285750">
              <a:buFont typeface="Arial" panose="020B0604020202020204" pitchFamily="34" charset="0"/>
              <a:buChar char="•"/>
            </a:pPr>
            <a:r>
              <a:rPr lang="es-MX" dirty="0" smtClean="0">
                <a:latin typeface="Work Sans Light" pitchFamily="2" charset="77"/>
              </a:rPr>
              <a:t>Registrar </a:t>
            </a:r>
            <a:r>
              <a:rPr lang="es-MX" dirty="0">
                <a:latin typeface="Work Sans Light" pitchFamily="2" charset="77"/>
              </a:rPr>
              <a:t>y reportar los tiempos dedicados a tareas y proyectos</a:t>
            </a:r>
            <a:r>
              <a:rPr lang="es-MX" dirty="0" smtClean="0">
                <a:latin typeface="Work Sans Light" pitchFamily="2" charset="77"/>
              </a:rPr>
              <a:t>.</a:t>
            </a:r>
          </a:p>
        </p:txBody>
      </p:sp>
    </p:spTree>
    <p:extLst>
      <p:ext uri="{BB962C8B-B14F-4D97-AF65-F5344CB8AC3E}">
        <p14:creationId xmlns:p14="http://schemas.microsoft.com/office/powerpoint/2010/main" val="5912055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está enfocada al desarrollo de proyectos formativos grupales.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eficiencia en los resultados, mayor productividad y organización.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en el SENA, pretendiendo generar una optimización de los procesos y mayor facilidad para los aprendices a la hora de realizar sus 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438228"/>
            <a:ext cx="11447293" cy="3693319"/>
          </a:xfrm>
          <a:prstGeom prst="rect">
            <a:avLst/>
          </a:prstGeom>
          <a:noFill/>
        </p:spPr>
        <p:txBody>
          <a:bodyPr wrap="square" rtlCol="0">
            <a:spAutoFit/>
          </a:bodyPr>
          <a:lstStyle/>
          <a:p>
            <a:r>
              <a:rPr lang="es-MX"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 notificaciones, etc. Tener un seguimiento de tiempos y recursos, para llevar un registro del tiempo dedicado a cada tarea, la seguridad y control de acceso que debe tener cada proyecto para permitir o denegar quien puede acceder a que información e integración con herramientas de servicio en la nube (Google Drive, OneDrive) Con la finalidad de mantener toda la información del proyecto accesible y organizada en un solo lugar.</a:t>
            </a:r>
          </a:p>
          <a:p>
            <a:r>
              <a:rPr lang="es-MX" dirty="0" smtClean="0">
                <a:latin typeface="Work Sans Light" pitchFamily="2" charset="77"/>
              </a:rPr>
              <a:t/>
            </a:r>
            <a:br>
              <a:rPr lang="es-MX" dirty="0" smtClean="0">
                <a:latin typeface="Work Sans Light" pitchFamily="2" charset="77"/>
              </a:rPr>
            </a:br>
            <a:r>
              <a:rPr lang="es-MX" dirty="0" smtClean="0">
                <a:latin typeface="Work Sans Light" pitchFamily="2" charset="77"/>
              </a:rPr>
              <a:t>Por </a:t>
            </a:r>
            <a:r>
              <a:rPr lang="es-MX" dirty="0">
                <a:latin typeface="Work Sans Light" pitchFamily="2" charset="77"/>
              </a:rPr>
              <a:t>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dirty="0">
              <a:latin typeface="Work Sans Light" pitchFamily="2" charset="77"/>
            </a:endParaRPr>
          </a:p>
          <a:p>
            <a:endParaRPr lang="es-MX" dirty="0">
              <a:latin typeface="Work Sans Light" pitchFamily="2" charset="77"/>
            </a:endParaRP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Alcance</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456236" y="1502688"/>
            <a:ext cx="11447293" cy="5355312"/>
          </a:xfrm>
          <a:prstGeom prst="rect">
            <a:avLst/>
          </a:prstGeom>
          <a:noFill/>
        </p:spPr>
        <p:txBody>
          <a:bodyPr wrap="square" rtlCol="0">
            <a:spAutoFit/>
          </a:bodyPr>
          <a:lstStyle/>
          <a:p>
            <a:r>
              <a:rPr lang="es-MX" dirty="0">
                <a:latin typeface="Work Sans Light" pitchFamily="2" charset="77"/>
              </a:rPr>
              <a:t>Algunas De las tecnologías y herramientas a utilizar para el desarrollo de este proyecto serán: </a:t>
            </a:r>
            <a:r>
              <a:rPr lang="es-MX" dirty="0" smtClean="0">
                <a:latin typeface="Work Sans Light" pitchFamily="2" charset="77"/>
              </a:rPr>
              <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•Lenguajes </a:t>
            </a:r>
            <a:r>
              <a:rPr lang="es-MX" dirty="0">
                <a:latin typeface="Work Sans Light" pitchFamily="2" charset="77"/>
              </a:rPr>
              <a:t>de Programación: HTML, CSS, JavaScript (para el </a:t>
            </a:r>
            <a:r>
              <a:rPr lang="es-MX" dirty="0" err="1">
                <a:latin typeface="Work Sans Light" pitchFamily="2" charset="77"/>
              </a:rPr>
              <a:t>frontend</a:t>
            </a:r>
            <a:r>
              <a:rPr lang="es-MX" dirty="0">
                <a:latin typeface="Work Sans Light" pitchFamily="2" charset="77"/>
              </a:rPr>
              <a:t>), y un lenguaje </a:t>
            </a:r>
            <a:r>
              <a:rPr lang="es-MX" dirty="0" err="1">
                <a:latin typeface="Work Sans Light" pitchFamily="2" charset="77"/>
              </a:rPr>
              <a:t>backend</a:t>
            </a:r>
            <a:r>
              <a:rPr lang="es-MX" dirty="0">
                <a:latin typeface="Work Sans Light" pitchFamily="2" charset="77"/>
              </a:rPr>
              <a:t> como Python, Ruby o Node.js</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a:t>
            </a:r>
            <a:r>
              <a:rPr lang="es-MX" dirty="0" err="1" smtClean="0">
                <a:latin typeface="Work Sans Light" pitchFamily="2" charset="77"/>
              </a:rPr>
              <a:t>Frameworks</a:t>
            </a:r>
            <a:r>
              <a:rPr lang="es-MX" dirty="0" smtClean="0">
                <a:latin typeface="Work Sans Light" pitchFamily="2" charset="77"/>
              </a:rPr>
              <a:t> </a:t>
            </a:r>
            <a:r>
              <a:rPr lang="es-MX" dirty="0">
                <a:latin typeface="Work Sans Light" pitchFamily="2" charset="77"/>
              </a:rPr>
              <a:t>Web: Para el desarrollo del </a:t>
            </a:r>
            <a:r>
              <a:rPr lang="es-MX" dirty="0" err="1">
                <a:latin typeface="Work Sans Light" pitchFamily="2" charset="77"/>
              </a:rPr>
              <a:t>backend</a:t>
            </a:r>
            <a:r>
              <a:rPr lang="es-MX" dirty="0">
                <a:latin typeface="Work Sans Light" pitchFamily="2" charset="77"/>
              </a:rPr>
              <a:t>, sea considerará el uso de </a:t>
            </a:r>
            <a:r>
              <a:rPr lang="es-MX" dirty="0" err="1">
                <a:latin typeface="Work Sans Light" pitchFamily="2" charset="77"/>
              </a:rPr>
              <a:t>frameworks</a:t>
            </a:r>
            <a:r>
              <a:rPr lang="es-MX" dirty="0">
                <a:latin typeface="Work Sans Light" pitchFamily="2" charset="77"/>
              </a:rPr>
              <a:t> como Django (Python), Ruby </a:t>
            </a:r>
            <a:r>
              <a:rPr lang="es-MX" dirty="0" err="1">
                <a:latin typeface="Work Sans Light" pitchFamily="2" charset="77"/>
              </a:rPr>
              <a:t>on</a:t>
            </a:r>
            <a:r>
              <a:rPr lang="es-MX" dirty="0">
                <a:latin typeface="Work Sans Light" pitchFamily="2" charset="77"/>
              </a:rPr>
              <a:t> </a:t>
            </a:r>
            <a:r>
              <a:rPr lang="es-MX" dirty="0" err="1">
                <a:latin typeface="Work Sans Light" pitchFamily="2" charset="77"/>
              </a:rPr>
              <a:t>Rails</a:t>
            </a:r>
            <a:r>
              <a:rPr lang="es-MX" dirty="0">
                <a:latin typeface="Work Sans Light" pitchFamily="2" charset="77"/>
              </a:rPr>
              <a:t> (Ruby), o Express.js (Node.js</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•Bases </a:t>
            </a:r>
            <a:r>
              <a:rPr lang="es-MX" dirty="0">
                <a:latin typeface="Work Sans Light" pitchFamily="2" charset="77"/>
              </a:rPr>
              <a:t>de Datos: Para almacenar datos, se pueden utilizar bases de datos </a:t>
            </a:r>
            <a:r>
              <a:rPr lang="es-MX" dirty="0" err="1">
                <a:latin typeface="Work Sans Light" pitchFamily="2" charset="77"/>
              </a:rPr>
              <a:t>NoSQL</a:t>
            </a:r>
            <a:r>
              <a:rPr lang="es-MX" dirty="0">
                <a:latin typeface="Work Sans Light" pitchFamily="2" charset="77"/>
              </a:rPr>
              <a:t> como </a:t>
            </a:r>
            <a:r>
              <a:rPr lang="es-MX" dirty="0" err="1">
                <a:latin typeface="Work Sans Light" pitchFamily="2" charset="77"/>
              </a:rPr>
              <a:t>MongoDB</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•Herramientas </a:t>
            </a:r>
            <a:r>
              <a:rPr lang="es-MX" dirty="0">
                <a:latin typeface="Work Sans Light" pitchFamily="2" charset="77"/>
              </a:rPr>
              <a:t>de Desarrollo: </a:t>
            </a:r>
            <a:r>
              <a:rPr lang="es-MX" dirty="0" err="1">
                <a:latin typeface="Work Sans Light" pitchFamily="2" charset="77"/>
              </a:rPr>
              <a:t>Git</a:t>
            </a:r>
            <a:r>
              <a:rPr lang="es-MX" dirty="0">
                <a:latin typeface="Work Sans Light" pitchFamily="2" charset="77"/>
              </a:rPr>
              <a:t> para control de versiones, y entornos de desarrollo integrados (</a:t>
            </a:r>
            <a:r>
              <a:rPr lang="es-MX" dirty="0" err="1">
                <a:latin typeface="Work Sans Light" pitchFamily="2" charset="77"/>
              </a:rPr>
              <a:t>IDEs</a:t>
            </a:r>
            <a:r>
              <a:rPr lang="es-MX" dirty="0">
                <a:latin typeface="Work Sans Light" pitchFamily="2" charset="77"/>
              </a:rPr>
              <a:t>) como Visual Studio Code</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•Herramientas </a:t>
            </a:r>
            <a:r>
              <a:rPr lang="es-MX" dirty="0">
                <a:latin typeface="Work Sans Light" pitchFamily="2" charset="77"/>
              </a:rPr>
              <a:t>de Despliegue: Para desplegar la aplicación, utilizar servicios de alojamiento en la nube como AWS, </a:t>
            </a:r>
            <a:r>
              <a:rPr lang="es-MX" dirty="0" err="1">
                <a:latin typeface="Work Sans Light" pitchFamily="2" charset="77"/>
              </a:rPr>
              <a:t>Heroku</a:t>
            </a:r>
            <a:r>
              <a:rPr lang="es-MX" dirty="0">
                <a:latin typeface="Work Sans Light" pitchFamily="2" charset="77"/>
              </a:rPr>
              <a:t> o </a:t>
            </a:r>
            <a:r>
              <a:rPr lang="es-MX" dirty="0" err="1">
                <a:latin typeface="Work Sans Light" pitchFamily="2" charset="77"/>
              </a:rPr>
              <a:t>DigitalOcean</a:t>
            </a:r>
            <a:r>
              <a:rPr lang="es-MX" dirty="0">
                <a:latin typeface="Work Sans Light" pitchFamily="2" charset="77"/>
              </a:rPr>
              <a:t>.</a:t>
            </a:r>
          </a:p>
          <a:p>
            <a:endParaRPr lang="es-MX" dirty="0">
              <a:latin typeface="Work Sans Light" pitchFamily="2" charset="77"/>
            </a:endParaRPr>
          </a:p>
          <a:p>
            <a:r>
              <a:rPr lang="es-MX" dirty="0">
                <a:latin typeface="Work Sans Light" pitchFamily="2" charset="77"/>
              </a:rPr>
              <a:t>El equipo de desarrollo de este proyecto está conformado por 4 aprendices y el tiempo requerido para la completitud del proyecto será de 15 meses, por ende, las funcionalidades y limitaciones expuestas </a:t>
            </a:r>
          </a:p>
          <a:p>
            <a:endParaRPr lang="es-CO" dirty="0">
              <a:latin typeface="Work Sans Light" pitchFamily="2" charset="77"/>
            </a:endParaRP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423471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4328</TotalTime>
  <Words>980</Words>
  <Application>Microsoft Office PowerPoint</Application>
  <PresentationFormat>Panorámica</PresentationFormat>
  <Paragraphs>83</Paragraphs>
  <Slides>12</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Presentación de PowerPoint</vt:lpstr>
      <vt:lpstr>Delimitación</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Lenovo</cp:lastModifiedBy>
  <cp:revision>97</cp:revision>
  <dcterms:created xsi:type="dcterms:W3CDTF">2020-10-01T23:51:28Z</dcterms:created>
  <dcterms:modified xsi:type="dcterms:W3CDTF">2024-06-22T03:50:12Z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